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7" r:id="rId1"/>
  </p:sldMasterIdLst>
  <p:sldIdLst>
    <p:sldId id="256" r:id="rId2"/>
    <p:sldId id="268" r:id="rId3"/>
    <p:sldId id="262" r:id="rId4"/>
    <p:sldId id="267" r:id="rId5"/>
    <p:sldId id="269" r:id="rId6"/>
    <p:sldId id="273" r:id="rId7"/>
    <p:sldId id="270" r:id="rId8"/>
    <p:sldId id="271" r:id="rId9"/>
    <p:sldId id="272" r:id="rId10"/>
    <p:sldId id="274" r:id="rId11"/>
    <p:sldId id="275" r:id="rId12"/>
    <p:sldId id="276" r:id="rId13"/>
    <p:sldId id="277" r:id="rId14"/>
    <p:sldId id="278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-66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8" name="Rectangle 7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>
              <a:spLocks/>
            </p:cNvSpPr>
            <p:nvPr/>
          </p:nvSpPr>
          <p:spPr>
            <a:xfrm>
              <a:off x="562843" y="475488"/>
              <a:ext cx="7982712" cy="5888736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62842" y="6133646"/>
              <a:ext cx="7982712" cy="1472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62843" y="457200"/>
              <a:ext cx="7982712" cy="2578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3950"/>
            <a:ext cx="7342188" cy="1924050"/>
          </a:xfrm>
        </p:spPr>
        <p:txBody>
          <a:bodyPr anchor="b" anchorCtr="0">
            <a:noAutofit/>
          </a:bodyPr>
          <a:lstStyle>
            <a:lvl1pPr>
              <a:defRPr sz="5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9000"/>
            <a:ext cx="7342188" cy="1752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741" y="6122894"/>
            <a:ext cx="2133600" cy="259317"/>
          </a:xfrm>
        </p:spPr>
        <p:txBody>
          <a:bodyPr/>
          <a:lstStyle/>
          <a:p>
            <a:fld id="{910B1486-F9C6-254C-8CD1-F05824E216D5}" type="datetimeFigureOut">
              <a:rPr lang="en-US" smtClean="0"/>
              <a:t>13/03/17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2894"/>
            <a:ext cx="2895600" cy="25781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1000" y="6122894"/>
            <a:ext cx="762000" cy="271463"/>
          </a:xfrm>
        </p:spPr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82880" y="173699"/>
                <a:ext cx="8778240" cy="6510602"/>
                <a:chOff x="182880" y="173699"/>
                <a:chExt cx="8778240" cy="6510602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82880" y="173699"/>
                  <a:ext cx="8778240" cy="65106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noFill/>
                </a:ln>
                <a:effectLst>
                  <a:outerShdw blurRad="63500" sx="101000" sy="101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perspectiveFront" fov="4800000"/>
                  <a:lightRig rig="threePt" dir="t"/>
                </a:scene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0" name="Group 10"/>
                <p:cNvGrpSpPr/>
                <p:nvPr/>
              </p:nvGrpSpPr>
              <p:grpSpPr>
                <a:xfrm>
                  <a:off x="256032" y="237744"/>
                  <a:ext cx="8622792" cy="6364224"/>
                  <a:chOff x="247157" y="247430"/>
                  <a:chExt cx="8622792" cy="6364224"/>
                </a:xfrm>
              </p:grpSpPr>
              <p:sp>
                <p:nvSpPr>
                  <p:cNvPr id="31" name="Rectangle 30"/>
                  <p:cNvSpPr>
                    <a:spLocks/>
                  </p:cNvSpPr>
                  <p:nvPr/>
                </p:nvSpPr>
                <p:spPr>
                  <a:xfrm>
                    <a:off x="247157" y="247430"/>
                    <a:ext cx="8622792" cy="6364224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/>
                  </a:p>
                </p:txBody>
              </p: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247157" y="6389024"/>
                    <a:ext cx="8622792" cy="15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8" name="Rectangle 27"/>
              <p:cNvSpPr/>
              <p:nvPr/>
            </p:nvSpPr>
            <p:spPr>
              <a:xfrm rot="5400000">
                <a:off x="801086" y="3274090"/>
                <a:ext cx="6135624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Rectangle 24"/>
            <p:cNvSpPr/>
            <p:nvPr/>
          </p:nvSpPr>
          <p:spPr>
            <a:xfrm rot="10800000">
              <a:off x="258763" y="1594462"/>
              <a:ext cx="357530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694329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x-none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672323"/>
            <a:ext cx="3008313" cy="340304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1486-F9C6-254C-8CD1-F05824E216D5}" type="datetimeFigureOut">
              <a:rPr lang="en-US" smtClean="0"/>
              <a:t>13/03/17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8BE4D-56EA-F445-9F03-A20623EC6924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352892" y="310123"/>
            <a:ext cx="3398837" cy="1204912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0" name="Rectangle 19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7" name="Rectangle 16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691640"/>
            <a:ext cx="3008376" cy="914400"/>
          </a:xfrm>
        </p:spPr>
        <p:txBody>
          <a:bodyPr anchor="b">
            <a:noAutofit/>
          </a:bodyPr>
          <a:lstStyle>
            <a:lvl1pPr algn="l">
              <a:defRPr sz="2800" b="0"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38559" y="612775"/>
            <a:ext cx="4114800" cy="54681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2670048"/>
            <a:ext cx="3008376" cy="34015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1486-F9C6-254C-8CD1-F05824E216D5}" type="datetimeFigureOut">
              <a:rPr lang="en-US" smtClean="0"/>
              <a:t>13/03/17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8BE4D-56EA-F445-9F03-A20623EC69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7" name="Group 16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2" name="Rectangle 21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20" name="Rectangle 19"/>
            <p:cNvSpPr/>
            <p:nvPr/>
          </p:nvSpPr>
          <p:spPr>
            <a:xfrm>
              <a:off x="256032" y="4203192"/>
              <a:ext cx="8622792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1" y="4287819"/>
            <a:ext cx="8021977" cy="916193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x-none" smtClean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6347" y="331694"/>
            <a:ext cx="8421624" cy="378310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1" y="5271247"/>
            <a:ext cx="8021977" cy="101301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1486-F9C6-254C-8CD1-F05824E216D5}" type="datetimeFigureOut">
              <a:rPr lang="en-US" smtClean="0"/>
              <a:t>13/03/17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8BE4D-56EA-F445-9F03-A20623EC69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4" name="Rectangle 13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6" name="Rectangle 15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1486-F9C6-254C-8CD1-F05824E216D5}" type="datetimeFigureOut">
              <a:rPr lang="en-US" smtClean="0"/>
              <a:t>13/03/17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8BE4D-56EA-F445-9F03-A20623EC69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4" name="Group 13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7" name="Rectangle 16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8" name="Rectangle 17"/>
            <p:cNvSpPr/>
            <p:nvPr/>
          </p:nvSpPr>
          <p:spPr>
            <a:xfrm rot="5400000">
              <a:off x="4242277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399" y="609600"/>
            <a:ext cx="1416423" cy="5516563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2" y="609600"/>
            <a:ext cx="6279777" cy="55165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1486-F9C6-254C-8CD1-F05824E216D5}" type="datetimeFigureOut">
              <a:rPr lang="en-US" smtClean="0"/>
              <a:t>13/03/17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8BE4D-56EA-F445-9F03-A20623EC69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9" name="Rectangle 18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1486-F9C6-254C-8CD1-F05824E216D5}" type="datetimeFigureOut">
              <a:rPr lang="en-US" smtClean="0"/>
              <a:t>13/03/17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8BE4D-56EA-F445-9F03-A20623EC69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12" name="Rectangle 11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11"/>
            <p:cNvGrpSpPr/>
            <p:nvPr/>
          </p:nvGrpSpPr>
          <p:grpSpPr>
            <a:xfrm>
              <a:off x="562842" y="475488"/>
              <a:ext cx="7982713" cy="5888736"/>
              <a:chOff x="562842" y="475488"/>
              <a:chExt cx="7982713" cy="5888736"/>
            </a:xfrm>
          </p:grpSpPr>
          <p:sp>
            <p:nvSpPr>
              <p:cNvPr id="8" name="Rectangle 7"/>
              <p:cNvSpPr>
                <a:spLocks/>
              </p:cNvSpPr>
              <p:nvPr/>
            </p:nvSpPr>
            <p:spPr>
              <a:xfrm>
                <a:off x="562843" y="475488"/>
                <a:ext cx="7982712" cy="5888736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62842" y="6133646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62842" y="3427528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fld id="{910B1486-F9C6-254C-8CD1-F05824E216D5}" type="datetimeFigureOut">
              <a:rPr lang="en-US" smtClean="0"/>
              <a:t>13/03/17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2" name="Rectangle 11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7" name="Rectangle 26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1371600"/>
            <a:ext cx="7345362" cy="1676400"/>
          </a:xfrm>
        </p:spPr>
        <p:txBody>
          <a:bodyPr anchor="b" anchorCtr="0">
            <a:noAutofit/>
          </a:bodyPr>
          <a:lstStyle>
            <a:lvl1pPr algn="ctr">
              <a:defRPr sz="5400" b="0" i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3" y="3134566"/>
            <a:ext cx="7345362" cy="1500187"/>
          </a:xfrm>
        </p:spPr>
        <p:txBody>
          <a:bodyPr anchor="t" anchorCtr="0"/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1486-F9C6-254C-8CD1-F05824E216D5}" type="datetimeFigureOut">
              <a:rPr lang="en-US" smtClean="0"/>
              <a:t>13/03/17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8BE4D-56EA-F445-9F03-A20623EC69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21" name="Rectangle 2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1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1486-F9C6-254C-8CD1-F05824E216D5}" type="datetimeFigureOut">
              <a:rPr lang="en-US" smtClean="0"/>
              <a:t>13/03/17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8BE4D-56EA-F445-9F03-A20623EC69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9" name="Rectangle 2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2" name="Rectangle 31"/>
                <p:cNvSpPr/>
                <p:nvPr/>
              </p:nvSpPr>
              <p:spPr>
                <a:xfrm>
                  <a:off x="247157" y="1612392"/>
                  <a:ext cx="8622792" cy="64008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</p:grpSp>
        <p:cxnSp>
          <p:nvCxnSpPr>
            <p:cNvPr id="23" name="Straight Connector 22"/>
            <p:cNvCxnSpPr/>
            <p:nvPr/>
          </p:nvCxnSpPr>
          <p:spPr>
            <a:xfrm rot="16200000" flipH="1">
              <a:off x="2217480" y="4026438"/>
              <a:ext cx="4711326" cy="2286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01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01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45539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5539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1486-F9C6-254C-8CD1-F05824E216D5}" type="datetimeFigureOut">
              <a:rPr lang="en-US" smtClean="0"/>
              <a:t>13/03/17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8BE4D-56EA-F445-9F03-A20623EC69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1486-F9C6-254C-8CD1-F05824E216D5}" type="datetimeFigureOut">
              <a:rPr lang="en-US" smtClean="0"/>
              <a:t>13/03/17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8BE4D-56EA-F445-9F03-A20623EC69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1" name="Rectangle 1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3" name="Rectangle 1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1486-F9C6-254C-8CD1-F05824E216D5}" type="datetimeFigureOut">
              <a:rPr lang="en-US" smtClean="0"/>
              <a:t>13/03/17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8BE4D-56EA-F445-9F03-A20623EC692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9" name="Rectangle 1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33" name="Rectangle 32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169892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x-none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147888"/>
            <a:ext cx="3008313" cy="326231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1486-F9C6-254C-8CD1-F05824E216D5}" type="datetimeFigureOut">
              <a:rPr lang="en-US" smtClean="0"/>
              <a:t>13/03/17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0113" y="244158"/>
            <a:ext cx="7345362" cy="1339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2" y="2133601"/>
            <a:ext cx="7345363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" y="6371591"/>
            <a:ext cx="2133600" cy="259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</a:defRPr>
            </a:lvl1pPr>
          </a:lstStyle>
          <a:p>
            <a:fld id="{910B1486-F9C6-254C-8CD1-F05824E216D5}" type="datetimeFigureOut">
              <a:rPr lang="en-US" smtClean="0"/>
              <a:t>13/03/17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58840" y="6371591"/>
            <a:ext cx="2895600" cy="2578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271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E688BE4D-56EA-F445-9F03-A20623EC692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94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366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652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485900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712913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947863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174875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da.berkeley.edu/archive.htm" TargetMode="External"/><Relationship Id="rId4" Type="http://schemas.openxmlformats.org/officeDocument/2006/relationships/hyperlink" Target="http://www.trchome.com/research-knowledge/white-paper-library/227-situational-use-of-data-weighting-complete" TargetMode="External"/><Relationship Id="rId5" Type="http://schemas.openxmlformats.org/officeDocument/2006/relationships/hyperlink" Target="http://www.trchome.com/65-market-research-knowledge/white-paper-library/215-non-response-bias-in-survey-sampling-complet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da.berkeley.edu/D3/Natlrace/Doc/nrac.ht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 smtClean="0"/>
              <a:t>Identify and Adjust for Non</a:t>
            </a:r>
            <a:r>
              <a:rPr lang="en-US" sz="4000" dirty="0" smtClean="0"/>
              <a:t>-Response Bias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Benjamin Chu</a:t>
            </a:r>
          </a:p>
          <a:p>
            <a:r>
              <a:rPr lang="en-US" dirty="0" err="1" smtClean="0"/>
              <a:t>Biomath</a:t>
            </a:r>
            <a:r>
              <a:rPr lang="en-US" dirty="0" smtClean="0"/>
              <a:t> 204</a:t>
            </a:r>
          </a:p>
          <a:p>
            <a:r>
              <a:rPr lang="en-US" dirty="0" smtClean="0"/>
              <a:t>3/</a:t>
            </a:r>
            <a:r>
              <a:rPr lang="en-US" dirty="0" smtClean="0"/>
              <a:t>13/</a:t>
            </a:r>
            <a:r>
              <a:rPr lang="en-US" dirty="0" smtClean="0"/>
              <a:t>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650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113" y="4385826"/>
            <a:ext cx="7345363" cy="212650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Idea:</a:t>
            </a:r>
          </a:p>
          <a:p>
            <a:r>
              <a:rPr lang="en-US" dirty="0" smtClean="0"/>
              <a:t>Divide respondents into cells (require information from </a:t>
            </a:r>
            <a:r>
              <a:rPr lang="en-US" dirty="0" smtClean="0">
                <a:solidFill>
                  <a:srgbClr val="FF0000"/>
                </a:solidFill>
              </a:rPr>
              <a:t>all samples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Weight individuals in each cell by 1/(response rate)</a:t>
            </a:r>
          </a:p>
          <a:p>
            <a:endParaRPr lang="en-US" dirty="0"/>
          </a:p>
        </p:txBody>
      </p:sp>
      <p:pic>
        <p:nvPicPr>
          <p:cNvPr id="5" name="Picture 4" descr="Screen Shot 2017-03-13 at 1.24.1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12" y="2200867"/>
            <a:ext cx="6111634" cy="1773422"/>
          </a:xfrm>
          <a:prstGeom prst="rect">
            <a:avLst/>
          </a:prstGeom>
        </p:spPr>
      </p:pic>
      <p:pic>
        <p:nvPicPr>
          <p:cNvPr id="6" name="Picture 5" descr="Screen Shot 2017-03-13 at 1.24.4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94" y="2369593"/>
            <a:ext cx="18034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58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944" y="575702"/>
            <a:ext cx="8372323" cy="13398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Descriptive stat:</a:t>
            </a:r>
            <a:br>
              <a:rPr lang="en-US" dirty="0" smtClean="0"/>
            </a:br>
            <a:r>
              <a:rPr lang="en-US" dirty="0" smtClean="0"/>
              <a:t> </a:t>
            </a:r>
            <a:br>
              <a:rPr lang="en-US" dirty="0" smtClean="0"/>
            </a:br>
            <a:r>
              <a:rPr lang="en-US" sz="3900" dirty="0" smtClean="0"/>
              <a:t>Most people who don’t succeed are lazy</a:t>
            </a:r>
            <a:endParaRPr lang="en-US" sz="3900" dirty="0"/>
          </a:p>
        </p:txBody>
      </p:sp>
      <p:pic>
        <p:nvPicPr>
          <p:cNvPr id="7" name="Picture 6" descr="Screen Shot 2017-03-13 at 1.28.0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802" y="2171897"/>
            <a:ext cx="6018976" cy="39188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07802" y="6043742"/>
            <a:ext cx="6276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1~4 = Strongly agree ~ Strongly disagree9 = refuse to answer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75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 and Post Weighting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423" y="2354019"/>
            <a:ext cx="7433724" cy="10953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5434" y="2096435"/>
            <a:ext cx="1602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Pre-weighting: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434" y="3700381"/>
            <a:ext cx="6984775" cy="10865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561" y="5236433"/>
            <a:ext cx="8231217" cy="80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05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Takeaway: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112" y="2133601"/>
            <a:ext cx="7345363" cy="2675524"/>
          </a:xfrm>
        </p:spPr>
        <p:txBody>
          <a:bodyPr/>
          <a:lstStyle/>
          <a:p>
            <a:r>
              <a:rPr lang="en-US" dirty="0" smtClean="0"/>
              <a:t>Never trust volunteer sampling (ever)</a:t>
            </a:r>
          </a:p>
          <a:p>
            <a:r>
              <a:rPr lang="en-US" dirty="0" smtClean="0"/>
              <a:t>All good survey uses </a:t>
            </a:r>
            <a:r>
              <a:rPr lang="en-US" b="1" dirty="0" smtClean="0">
                <a:solidFill>
                  <a:srgbClr val="FF0000"/>
                </a:solidFill>
              </a:rPr>
              <a:t>callback</a:t>
            </a:r>
            <a:r>
              <a:rPr lang="en-US" dirty="0" smtClean="0"/>
              <a:t>: easiest but tedious</a:t>
            </a:r>
          </a:p>
          <a:p>
            <a:pPr lvl="1"/>
            <a:r>
              <a:rPr lang="en-US" dirty="0" smtClean="0"/>
              <a:t>used for identification</a:t>
            </a:r>
          </a:p>
          <a:p>
            <a:r>
              <a:rPr lang="en-US" dirty="0" smtClean="0"/>
              <a:t>Weighting is intuitive, but requires “information” before sampling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253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112" y="2133601"/>
            <a:ext cx="7345363" cy="4262888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1200" dirty="0">
                <a:hlinkClick r:id="rId2"/>
              </a:rPr>
              <a:t>http://sda.berkeley.edu/D3/Natlrace/Doc/</a:t>
            </a:r>
            <a:r>
              <a:rPr lang="en-US" sz="1200" dirty="0" smtClean="0">
                <a:hlinkClick r:id="rId2"/>
              </a:rPr>
              <a:t>nrac.htm</a:t>
            </a:r>
            <a:endParaRPr lang="en-US" sz="1200" dirty="0" smtClean="0"/>
          </a:p>
          <a:p>
            <a:pPr>
              <a:lnSpc>
                <a:spcPct val="70000"/>
              </a:lnSpc>
            </a:pPr>
            <a:r>
              <a:rPr lang="en-US" sz="1200" dirty="0">
                <a:hlinkClick r:id="rId3"/>
              </a:rPr>
              <a:t>http://sda.berkeley.edu/</a:t>
            </a:r>
            <a:r>
              <a:rPr lang="en-US" sz="1200" dirty="0" smtClean="0">
                <a:hlinkClick r:id="rId3"/>
              </a:rPr>
              <a:t>archive.htm</a:t>
            </a:r>
            <a:endParaRPr lang="en-US" sz="1200" dirty="0" smtClean="0"/>
          </a:p>
          <a:p>
            <a:r>
              <a:rPr lang="en-US" sz="1200" dirty="0" smtClean="0"/>
              <a:t>2004 Jan Wang “</a:t>
            </a:r>
            <a:r>
              <a:rPr lang="en-US" sz="1200" dirty="0"/>
              <a:t>Non-response in the </a:t>
            </a:r>
            <a:r>
              <a:rPr lang="en-US" sz="1200" dirty="0" smtClean="0"/>
              <a:t>Norwegian Business </a:t>
            </a:r>
            <a:r>
              <a:rPr lang="en-US" sz="1200" dirty="0"/>
              <a:t>Tendency Survey</a:t>
            </a:r>
            <a:r>
              <a:rPr lang="en-US" sz="1200" dirty="0" smtClean="0"/>
              <a:t>”</a:t>
            </a:r>
          </a:p>
          <a:p>
            <a:r>
              <a:rPr lang="en-US" sz="1200" dirty="0" smtClean="0"/>
              <a:t>1984 Roderick Little “Survey Nonresponse bias”</a:t>
            </a:r>
          </a:p>
          <a:p>
            <a:r>
              <a:rPr lang="en-US" sz="1200" dirty="0" smtClean="0"/>
              <a:t>2001, Carlson and Williams, “</a:t>
            </a:r>
            <a:r>
              <a:rPr lang="en-US" sz="1200" dirty="0"/>
              <a:t>A COMPARISON OF TWO METHODS TO ADJUST WEIGHTS FOR NON-RESPONSE</a:t>
            </a:r>
            <a:r>
              <a:rPr lang="en-US" sz="1200" dirty="0" smtClean="0"/>
              <a:t>: PROPENSITY </a:t>
            </a:r>
            <a:r>
              <a:rPr lang="en-US" sz="1200" dirty="0"/>
              <a:t>MODELING AND WEIGHTING CLASS ADJUSTMENTS</a:t>
            </a:r>
            <a:r>
              <a:rPr lang="en-US" sz="1200" dirty="0" smtClean="0"/>
              <a:t>”</a:t>
            </a:r>
          </a:p>
          <a:p>
            <a:r>
              <a:rPr lang="en-US" sz="1200" dirty="0" err="1" smtClean="0"/>
              <a:t>Lohr</a:t>
            </a:r>
            <a:r>
              <a:rPr lang="en-US" sz="1200" dirty="0" smtClean="0"/>
              <a:t>. “Sampling: Design and analysis” 2</a:t>
            </a:r>
            <a:r>
              <a:rPr lang="en-US" sz="1200" baseline="30000" dirty="0" smtClean="0"/>
              <a:t>nd</a:t>
            </a:r>
            <a:r>
              <a:rPr lang="en-US" sz="1200" dirty="0" smtClean="0"/>
              <a:t> edition</a:t>
            </a:r>
          </a:p>
          <a:p>
            <a:r>
              <a:rPr lang="en-US" sz="1200" dirty="0">
                <a:hlinkClick r:id="rId4"/>
              </a:rPr>
              <a:t>http://www.trchome.com/research-knowledge/white-paper-library/227-situational-use-of-data-weighting-</a:t>
            </a:r>
            <a:r>
              <a:rPr lang="en-US" sz="1200" dirty="0" smtClean="0">
                <a:hlinkClick r:id="rId4"/>
              </a:rPr>
              <a:t>complete</a:t>
            </a:r>
            <a:endParaRPr lang="en-US" sz="1200" dirty="0" smtClean="0"/>
          </a:p>
          <a:p>
            <a:r>
              <a:rPr lang="en-US" sz="1200" dirty="0">
                <a:hlinkClick r:id="rId5"/>
              </a:rPr>
              <a:t>http://www.trchome.com/65-market-research-knowledge/white-paper-library/215-non-response-bias-in-survey-sampling-</a:t>
            </a:r>
            <a:r>
              <a:rPr lang="en-US" sz="1200" dirty="0" smtClean="0">
                <a:hlinkClick r:id="rId5"/>
              </a:rPr>
              <a:t>complete</a:t>
            </a:r>
            <a:endParaRPr lang="en-US" sz="1200" dirty="0" smtClean="0"/>
          </a:p>
          <a:p>
            <a:r>
              <a:rPr lang="en-US" sz="1200" dirty="0" smtClean="0"/>
              <a:t>Jennings lecture notes (7,8,10) for Stat 522 at Purdue</a:t>
            </a:r>
          </a:p>
          <a:p>
            <a:endParaRPr lang="en-US" sz="1200" dirty="0" smtClean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47011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 smtClean="0"/>
              <a:t>Data analysis: </a:t>
            </a:r>
            <a:r>
              <a:rPr lang="en-US" sz="3500" dirty="0" smtClean="0">
                <a:solidFill>
                  <a:srgbClr val="FF0000"/>
                </a:solidFill>
              </a:rPr>
              <a:t>Trash in Trash out</a:t>
            </a:r>
            <a:endParaRPr lang="en-US" sz="3500" dirty="0">
              <a:solidFill>
                <a:srgbClr val="FF0000"/>
              </a:solidFill>
            </a:endParaRPr>
          </a:p>
        </p:txBody>
      </p:sp>
      <p:pic>
        <p:nvPicPr>
          <p:cNvPr id="6" name="Picture 5" descr="Untitl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295" y="1971056"/>
            <a:ext cx="5916658" cy="42244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48775" y="6057025"/>
            <a:ext cx="50099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en.wikipedia.org</a:t>
            </a:r>
            <a:r>
              <a:rPr lang="en-US" sz="1200" dirty="0"/>
              <a:t>/wiki/United_States_presidential_election,_1936</a:t>
            </a:r>
          </a:p>
        </p:txBody>
      </p:sp>
    </p:spTree>
    <p:extLst>
      <p:ext uri="{BB962C8B-B14F-4D97-AF65-F5344CB8AC3E}">
        <p14:creationId xmlns:p14="http://schemas.microsoft.com/office/powerpoint/2010/main" val="1854727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 smtClean="0"/>
              <a:t>Random Sampling and (unit) Non</a:t>
            </a:r>
            <a:r>
              <a:rPr lang="en-US" sz="3500" dirty="0" smtClean="0"/>
              <a:t>-Response </a:t>
            </a:r>
            <a:r>
              <a:rPr lang="en-US" sz="3500" dirty="0" smtClean="0"/>
              <a:t>Bias</a:t>
            </a:r>
            <a:endParaRPr lang="en-US" sz="3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113" y="3838547"/>
            <a:ext cx="6894148" cy="134684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(Unit) Non-response bias: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Error </a:t>
            </a:r>
            <a:r>
              <a:rPr lang="en-US" dirty="0" smtClean="0"/>
              <a:t>due </a:t>
            </a:r>
            <a:r>
              <a:rPr lang="en-US" dirty="0" smtClean="0"/>
              <a:t>to a proportion of </a:t>
            </a:r>
            <a:r>
              <a:rPr lang="en-US" dirty="0" smtClean="0">
                <a:solidFill>
                  <a:schemeClr val="tx1"/>
                </a:solidFill>
              </a:rPr>
              <a:t>sample 	</a:t>
            </a:r>
            <a:r>
              <a:rPr lang="en-US" dirty="0" smtClean="0">
                <a:solidFill>
                  <a:schemeClr val="tx1"/>
                </a:solidFill>
              </a:rPr>
              <a:t>population </a:t>
            </a:r>
            <a:r>
              <a:rPr lang="en-US" dirty="0" smtClean="0">
                <a:solidFill>
                  <a:schemeClr val="tx1"/>
                </a:solidFill>
              </a:rPr>
              <a:t>not responding </a:t>
            </a:r>
            <a:r>
              <a:rPr lang="en-US" dirty="0" smtClean="0"/>
              <a:t>to poll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900113" y="1859504"/>
            <a:ext cx="6894148" cy="13468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94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66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652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859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12913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47863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748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/>
              <a:t>Random Sampling: 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smtClean="0"/>
              <a:t>	A subset of individuals (sample) chosen 	from a </a:t>
            </a:r>
            <a:r>
              <a:rPr lang="en-US" dirty="0" err="1" smtClean="0"/>
              <a:t>larget</a:t>
            </a:r>
            <a:r>
              <a:rPr lang="en-US" dirty="0" smtClean="0"/>
              <a:t> set (population) to be surveyed</a:t>
            </a:r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900113" y="5632202"/>
            <a:ext cx="7455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When present, no amount of data can negate its effect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900113" y="4397586"/>
            <a:ext cx="542026" cy="12346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114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900" y="408774"/>
            <a:ext cx="7178238" cy="7905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NOT non-response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9006" y="1827885"/>
            <a:ext cx="7213515" cy="194651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“When particular types of respondents are not reached” - </a:t>
            </a:r>
            <a:r>
              <a:rPr lang="en-US" dirty="0" err="1" smtClean="0"/>
              <a:t>trchome</a:t>
            </a:r>
            <a:endParaRPr lang="en-US" dirty="0" smtClean="0"/>
          </a:p>
          <a:p>
            <a:r>
              <a:rPr lang="en-US" dirty="0" smtClean="0">
                <a:solidFill>
                  <a:schemeClr val="tx1"/>
                </a:solidFill>
              </a:rPr>
              <a:t>“Participation is voluntary</a:t>
            </a:r>
            <a:r>
              <a:rPr lang="mr-IN" dirty="0" smtClean="0">
                <a:solidFill>
                  <a:schemeClr val="tx1"/>
                </a:solidFill>
              </a:rPr>
              <a:t>…</a:t>
            </a:r>
            <a:r>
              <a:rPr lang="en-US" dirty="0" smtClean="0">
                <a:solidFill>
                  <a:schemeClr val="tx1"/>
                </a:solidFill>
              </a:rPr>
              <a:t>” (Wang, 2014)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                                            </a:t>
            </a:r>
            <a:r>
              <a:rPr lang="mr-IN" dirty="0" smtClean="0">
                <a:solidFill>
                  <a:srgbClr val="FF0000"/>
                </a:solidFill>
              </a:rPr>
              <a:t>…...</a:t>
            </a:r>
            <a:r>
              <a:rPr lang="en-US" dirty="0" smtClean="0">
                <a:solidFill>
                  <a:srgbClr val="FF0000"/>
                </a:solidFill>
              </a:rPr>
              <a:t>correct but ambiguous.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 descr="Untitl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38" y="3666034"/>
            <a:ext cx="2956800" cy="2956800"/>
          </a:xfrm>
          <a:prstGeom prst="rect">
            <a:avLst/>
          </a:prstGeom>
        </p:spPr>
      </p:pic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71" y="4751867"/>
            <a:ext cx="1625316" cy="163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142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1991 Race and Politics Survey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112" y="2133601"/>
            <a:ext cx="7345363" cy="1970029"/>
          </a:xfrm>
        </p:spPr>
        <p:txBody>
          <a:bodyPr/>
          <a:lstStyle/>
          <a:p>
            <a:r>
              <a:rPr lang="en-US" dirty="0" smtClean="0"/>
              <a:t>Telephone survey with 178 questions</a:t>
            </a:r>
          </a:p>
          <a:p>
            <a:r>
              <a:rPr lang="en-US" dirty="0" smtClean="0"/>
              <a:t>Up to 4 callbacks (identification)</a:t>
            </a:r>
          </a:p>
          <a:p>
            <a:r>
              <a:rPr lang="en-US" b="1" dirty="0" smtClean="0"/>
              <a:t>Second survey by mail </a:t>
            </a:r>
            <a:r>
              <a:rPr lang="en-US" dirty="0" smtClean="0"/>
              <a:t>(adjustment)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56516" y="6107730"/>
            <a:ext cx="4243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astro.berkeley.edu</a:t>
            </a:r>
            <a:r>
              <a:rPr lang="en-US" sz="1200" dirty="0"/>
              <a:t>/prospective-students/about-</a:t>
            </a:r>
            <a:r>
              <a:rPr lang="en-US" sz="1200" dirty="0" err="1"/>
              <a:t>berkeley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382" y="3947890"/>
            <a:ext cx="3805467" cy="214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997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Callback: Identify non-response bias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Samples may refuse to take survey</a:t>
            </a:r>
          </a:p>
          <a:p>
            <a:pPr marL="350838" lvl="1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	Ask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subset of non-respondents </a:t>
            </a:r>
            <a:r>
              <a:rPr lang="en-US" b="1" dirty="0" smtClean="0">
                <a:solidFill>
                  <a:srgbClr val="FF0000"/>
                </a:solidFill>
              </a:rPr>
              <a:t>again</a:t>
            </a:r>
            <a:r>
              <a:rPr lang="en-US" dirty="0" smtClean="0"/>
              <a:t>. </a:t>
            </a:r>
          </a:p>
          <a:p>
            <a:pPr lvl="1"/>
            <a:endParaRPr lang="en-US" dirty="0"/>
          </a:p>
          <a:p>
            <a:r>
              <a:rPr lang="en-US" dirty="0" smtClean="0"/>
              <a:t>Assumes “late respondents” ~ non-respondents</a:t>
            </a:r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Q: How to measure difference between early and late respondents?</a:t>
            </a:r>
            <a:endParaRPr lang="en-US" dirty="0"/>
          </a:p>
          <a:p>
            <a:pPr marL="350838" lvl="1" indent="0">
              <a:buNone/>
            </a:pPr>
            <a:endParaRPr lang="en-US" dirty="0" smtClean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375789" y="2798464"/>
            <a:ext cx="37628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252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937" y="244158"/>
            <a:ext cx="8337046" cy="1339850"/>
          </a:xfrm>
        </p:spPr>
        <p:txBody>
          <a:bodyPr>
            <a:normAutofit/>
          </a:bodyPr>
          <a:lstStyle/>
          <a:p>
            <a:r>
              <a:rPr lang="en-US" sz="3000" dirty="0" smtClean="0"/>
              <a:t>Callback </a:t>
            </a:r>
            <a:r>
              <a:rPr lang="mr-IN" sz="3000" dirty="0" smtClean="0"/>
              <a:t>–</a:t>
            </a:r>
            <a:r>
              <a:rPr lang="en-US" sz="3000" dirty="0" smtClean="0"/>
              <a:t> compare initial and late respondents</a:t>
            </a:r>
            <a:endParaRPr lang="en-US" sz="3000" dirty="0"/>
          </a:p>
        </p:txBody>
      </p:sp>
      <p:pic>
        <p:nvPicPr>
          <p:cNvPr id="7" name="Picture 6" descr="Screen Shot 2017-03-13 at 1.03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51" y="1399231"/>
            <a:ext cx="7115866" cy="517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75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7292" y="567862"/>
            <a:ext cx="2732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Another callback example</a:t>
            </a:r>
            <a:endParaRPr lang="en-US" dirty="0"/>
          </a:p>
        </p:txBody>
      </p:sp>
      <p:pic>
        <p:nvPicPr>
          <p:cNvPr id="5" name="Picture 4" descr="Screen Shot 2017-03-13 at 1.04.0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34" y="1164066"/>
            <a:ext cx="7396336" cy="545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28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sz="3500" dirty="0" smtClean="0"/>
              <a:t>Estimating </a:t>
            </a:r>
            <a:r>
              <a:rPr lang="en-US" sz="3500" dirty="0"/>
              <a:t>(true) general opinion</a:t>
            </a:r>
            <a:endParaRPr lang="en-US" sz="35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00112" y="2133601"/>
            <a:ext cx="7345363" cy="1252775"/>
          </a:xfrm>
        </p:spPr>
        <p:txBody>
          <a:bodyPr/>
          <a:lstStyle/>
          <a:p>
            <a:r>
              <a:rPr lang="en-US" dirty="0" smtClean="0"/>
              <a:t>Survey goal: to obtain </a:t>
            </a:r>
            <a:r>
              <a:rPr lang="en-US" b="1" dirty="0" smtClean="0">
                <a:solidFill>
                  <a:srgbClr val="FF0000"/>
                </a:solidFill>
              </a:rPr>
              <a:t>general opinion </a:t>
            </a:r>
            <a:r>
              <a:rPr lang="en-US" dirty="0" smtClean="0"/>
              <a:t>on </a:t>
            </a:r>
            <a:r>
              <a:rPr lang="en-US" dirty="0" err="1" smtClean="0"/>
              <a:t>smth</a:t>
            </a:r>
            <a:endParaRPr lang="en-US" dirty="0" smtClean="0"/>
          </a:p>
          <a:p>
            <a:r>
              <a:rPr lang="en-US" dirty="0" smtClean="0"/>
              <a:t>Non-response will skew survey result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208362" y="6302423"/>
            <a:ext cx="41487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www.buzzfeed.com</a:t>
            </a:r>
            <a:r>
              <a:rPr lang="en-US" sz="1200" dirty="0"/>
              <a:t>/</a:t>
            </a:r>
            <a:r>
              <a:rPr lang="en-US" sz="1200" dirty="0" err="1"/>
              <a:t>matwhitehead</a:t>
            </a:r>
            <a:r>
              <a:rPr lang="en-US" sz="1200" dirty="0"/>
              <a:t>/</a:t>
            </a:r>
            <a:r>
              <a:rPr lang="en-US" sz="1200" dirty="0" err="1"/>
              <a:t>helen</a:t>
            </a:r>
            <a:r>
              <a:rPr lang="en-US" sz="1200" dirty="0"/>
              <a:t>-is-all-of-us</a:t>
            </a:r>
          </a:p>
        </p:txBody>
      </p:sp>
      <p:pic>
        <p:nvPicPr>
          <p:cNvPr id="7" name="Picture 6" descr="enhanced-1473-1446176339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62" y="3386376"/>
            <a:ext cx="4306553" cy="28733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97515" y="4593473"/>
            <a:ext cx="285623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/>
              <a:t>Q: how busy?</a:t>
            </a:r>
            <a:endParaRPr 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90207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apital">
  <a:themeElements>
    <a:clrScheme name="Capital">
      <a:dk1>
        <a:srgbClr val="000000"/>
      </a:dk1>
      <a:lt1>
        <a:srgbClr val="FFFFFF"/>
      </a:lt1>
      <a:dk2>
        <a:srgbClr val="6F6D5D"/>
      </a:dk2>
      <a:lt2>
        <a:srgbClr val="7C8F97"/>
      </a:lt2>
      <a:accent1>
        <a:srgbClr val="4B5A60"/>
      </a:accent1>
      <a:accent2>
        <a:srgbClr val="9C5238"/>
      </a:accent2>
      <a:accent3>
        <a:srgbClr val="504539"/>
      </a:accent3>
      <a:accent4>
        <a:srgbClr val="C1AD79"/>
      </a:accent4>
      <a:accent5>
        <a:srgbClr val="667559"/>
      </a:accent5>
      <a:accent6>
        <a:srgbClr val="BAD6AD"/>
      </a:accent6>
      <a:hlink>
        <a:srgbClr val="524A82"/>
      </a:hlink>
      <a:folHlink>
        <a:srgbClr val="8F9954"/>
      </a:folHlink>
    </a:clrScheme>
    <a:fontScheme name="Capital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Capita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atMod val="150000"/>
                <a:lumMod val="50000"/>
              </a:schemeClr>
              <a:schemeClr val="phClr">
                <a:satMod val="300000"/>
                <a:lumMod val="125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atMod val="135000"/>
                <a:lumMod val="80000"/>
              </a:schemeClr>
              <a:schemeClr val="phClr">
                <a:satMod val="250000"/>
                <a:lumMod val="15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44450" cap="flat" cmpd="sng" algn="ctr">
          <a:solidFill>
            <a:schemeClr val="phClr">
              <a:shade val="85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  <a:scene3d>
            <a:camera prst="perspectiveFront" fov="3000000"/>
            <a:lightRig rig="threePt" dir="tl"/>
          </a:scene3d>
          <a:sp3d>
            <a:bevelT w="0" h="0"/>
          </a:sp3d>
        </a:effectStyle>
        <a:effectStyle>
          <a:effectLst>
            <a:innerShdw blurRad="190500">
              <a:srgbClr val="000000">
                <a:alpha val="50000"/>
              </a:srgbClr>
            </a:innerShdw>
          </a:effectLst>
          <a:scene3d>
            <a:camera prst="perspectiveFront" fov="4800000"/>
            <a:lightRig rig="twoPt" dir="t">
              <a:rot lat="0" lon="0" rev="48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3">
            <a:duotone>
              <a:schemeClr val="phClr">
                <a:satMod val="150000"/>
                <a:lumMod val="50000"/>
              </a:schemeClr>
              <a:schemeClr val="phClr">
                <a:satMod val="40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Capital.thmx</Template>
  <TotalTime>4232</TotalTime>
  <Words>448</Words>
  <Application>Microsoft Macintosh PowerPoint</Application>
  <PresentationFormat>On-screen Show (4:3)</PresentationFormat>
  <Paragraphs>58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Capital</vt:lpstr>
      <vt:lpstr>Identify and Adjust for Non-Response Bias</vt:lpstr>
      <vt:lpstr>Data analysis: Trash in Trash out</vt:lpstr>
      <vt:lpstr>Random Sampling and (unit) Non-Response Bias</vt:lpstr>
      <vt:lpstr>What is NOT non-response </vt:lpstr>
      <vt:lpstr>1991 Race and Politics Survey</vt:lpstr>
      <vt:lpstr>Callback: Identify non-response bias</vt:lpstr>
      <vt:lpstr>Callback – compare initial and late respondents</vt:lpstr>
      <vt:lpstr>PowerPoint Presentation</vt:lpstr>
      <vt:lpstr>Estimating (true) general opinion</vt:lpstr>
      <vt:lpstr>Weighting</vt:lpstr>
      <vt:lpstr>Descriptive stat:   Most people who don’t succeed are lazy</vt:lpstr>
      <vt:lpstr>Pre and Post Weighting</vt:lpstr>
      <vt:lpstr>Key Takeaway:</vt:lpstr>
      <vt:lpstr>References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Chu</dc:creator>
  <cp:lastModifiedBy>Benjamin Chu</cp:lastModifiedBy>
  <cp:revision>123</cp:revision>
  <cp:lastPrinted>2017-03-13T09:12:47Z</cp:lastPrinted>
  <dcterms:created xsi:type="dcterms:W3CDTF">2017-03-03T06:49:19Z</dcterms:created>
  <dcterms:modified xsi:type="dcterms:W3CDTF">2017-03-13T09:13:47Z</dcterms:modified>
</cp:coreProperties>
</file>